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(null)" ContentType="image/x-em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86" r:id="rId3"/>
    <p:sldId id="257" r:id="rId4"/>
    <p:sldId id="258" r:id="rId5"/>
    <p:sldId id="259" r:id="rId6"/>
    <p:sldId id="262" r:id="rId7"/>
    <p:sldId id="263" r:id="rId8"/>
    <p:sldId id="265" r:id="rId9"/>
    <p:sldId id="264" r:id="rId10"/>
    <p:sldId id="287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002E"/>
    <a:srgbClr val="64BEEE"/>
    <a:srgbClr val="80426C"/>
    <a:srgbClr val="97DDFD"/>
    <a:srgbClr val="0432FF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431"/>
    <p:restoredTop sz="94659"/>
  </p:normalViewPr>
  <p:slideViewPr>
    <p:cSldViewPr snapToGrid="0" snapToObjects="1">
      <p:cViewPr varScale="1">
        <p:scale>
          <a:sx n="101" d="100"/>
          <a:sy n="101" d="100"/>
        </p:scale>
        <p:origin x="216" y="3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5AABCE-E04A-6244-BA3D-5B6D189F9FF1}" type="datetimeFigureOut">
              <a:rPr lang="fr-FR" smtClean="0"/>
              <a:t>24/05/2018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8B2DC9-914A-4C44-8ADF-608049A1E44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4582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fr-FR" sz="1200" b="0" i="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Nous  nos devoirs à minuit. (finir) </a:t>
            </a:r>
          </a:p>
          <a:p>
            <a:pPr marL="228600" indent="-228600">
              <a:buAutoNum type="arabicPeriod"/>
            </a:pPr>
            <a:r>
              <a:rPr lang="fr-FR" sz="1200" b="0" i="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étudiants quand ils étudient sérieusement. (réussir) </a:t>
            </a:r>
          </a:p>
          <a:p>
            <a:r>
              <a:rPr lang="fr-FR" sz="1200" b="0" i="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 Tu toujours à la police. (obéir) </a:t>
            </a:r>
          </a:p>
          <a:p>
            <a:r>
              <a:rPr lang="fr-FR" sz="1200" b="0" i="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4. Je  souvent à mes problèmes. (réfléchir) </a:t>
            </a:r>
          </a:p>
          <a:p>
            <a:r>
              <a:rPr lang="fr-FR" sz="1200" b="0" i="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5. On  si on ne mange pas assez. (maigrir)</a:t>
            </a:r>
          </a:p>
          <a:p>
            <a:endParaRPr lang="fr-FR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7D416E-BDEE-B445-ACDA-3066B21DAC78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51337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7D416E-BDEE-B445-ACDA-3066B21DAC78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4458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(null)"/><Relationship Id="rId2" Type="http://schemas.openxmlformats.org/officeDocument/2006/relationships/image" Target="../media/image12.(null)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garde - génér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4227703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blipFill dpi="0" rotWithShape="1">
            <a:blip r:embed="rId2">
              <a:duotone>
                <a:schemeClr val="accent1">
                  <a:tint val="98000"/>
                  <a:lumMod val="102000"/>
                </a:schemeClr>
                <a:schemeClr val="accent1">
                  <a:shade val="98000"/>
                  <a:lumMod val="98000"/>
                </a:schemeClr>
              </a:duotone>
            </a:blip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10000" y="4651684"/>
            <a:ext cx="10572000" cy="527878"/>
          </a:xfrm>
          <a:solidFill>
            <a:schemeClr val="bg1">
              <a:lumMod val="95000"/>
            </a:schemeClr>
          </a:solidFill>
          <a:ln w="19050" cap="rnd">
            <a:solidFill>
              <a:schemeClr val="bg1">
                <a:lumMod val="75000"/>
              </a:schemeClr>
            </a:solidFill>
            <a:prstDash val="solid"/>
          </a:ln>
        </p:spPr>
        <p:txBody>
          <a:bodyPr anchor="ctr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Tx/>
              <a:buFont typeface="Wingdings 2" charset="2"/>
              <a:buNone/>
              <a:tabLst/>
              <a:defRPr baseline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A1.1 – Leçon 1</a:t>
            </a:r>
            <a:endParaRPr lang="fr-FR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noProof="0" dirty="0"/>
              <a:t>Alliance Française de La Haye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10001" y="544678"/>
            <a:ext cx="10572000" cy="2971051"/>
          </a:xfrm>
          <a:ln w="19050"/>
        </p:spPr>
        <p:txBody>
          <a:bodyPr/>
          <a:lstStyle>
            <a:lvl1pPr>
              <a:defRPr sz="6600">
                <a:effectLst/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fr-FR" noProof="0" dirty="0"/>
              <a:t>Leçon 1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97D3298-B214-2C4C-85E6-D41998DCBE4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82160" y="5606719"/>
            <a:ext cx="3027680" cy="71150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i@nce en ligne [2/2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-1"/>
            <a:ext cx="12192000" cy="1920241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10000" y="136292"/>
            <a:ext cx="10571998" cy="1189588"/>
          </a:xfrm>
          <a:noFill/>
          <a:ln>
            <a:solidFill>
              <a:schemeClr val="bg1"/>
            </a:solidFill>
          </a:ln>
        </p:spPr>
        <p:txBody>
          <a:bodyPr anchor="t"/>
          <a:lstStyle>
            <a:lvl1pPr algn="ctr"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fr-FR" noProof="0" dirty="0" err="1"/>
              <a:t>Alli@nce</a:t>
            </a:r>
            <a:r>
              <a:rPr lang="fr-FR" noProof="0" dirty="0"/>
              <a:t> en ligne</a:t>
            </a:r>
            <a:br>
              <a:rPr lang="fr-FR" noProof="0" dirty="0"/>
            </a:br>
            <a:r>
              <a:rPr lang="fr-FR" noProof="0" dirty="0"/>
              <a:t>Communiquer, télécharger vos cours, etc..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6587D69-EB28-A746-9DC5-5291E9829A46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2468" y="1920240"/>
            <a:ext cx="7742078" cy="49377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1387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0" cap="none"/>
            </a:lvl1pPr>
          </a:lstStyle>
          <a:p>
            <a:r>
              <a:rPr lang="fr-FR" noProof="0" dirty="0"/>
              <a:t>Grammaire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10000" y="5281201"/>
            <a:ext cx="10561418" cy="433955"/>
          </a:xfrm>
          <a:solidFill>
            <a:schemeClr val="bg1">
              <a:lumMod val="95000"/>
            </a:schemeClr>
          </a:solidFill>
          <a:ln w="19050"/>
        </p:spPr>
        <p:txBody>
          <a:bodyPr anchor="ctr">
            <a:noAutofit/>
          </a:bodyPr>
          <a:lstStyle>
            <a:lvl1pPr marL="0" indent="0" algn="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Le present de </a:t>
            </a:r>
            <a:r>
              <a:rPr lang="fr-FR" noProof="0" dirty="0"/>
              <a:t>l’indicatif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noProof="0" dirty="0"/>
              <a:t>Alliance Française de La Haye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1170" y="177149"/>
            <a:ext cx="613756" cy="69630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1639640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10000" y="186904"/>
            <a:ext cx="10571998" cy="970450"/>
          </a:xfrm>
        </p:spPr>
        <p:txBody>
          <a:bodyPr/>
          <a:lstStyle/>
          <a:p>
            <a:r>
              <a:rPr lang="en-US" dirty="0" err="1"/>
              <a:t>Editer</a:t>
            </a:r>
            <a:r>
              <a:rPr lang="en-US" dirty="0"/>
              <a:t> le </a:t>
            </a:r>
            <a:r>
              <a:rPr lang="en-US" dirty="0" err="1"/>
              <a:t>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1855599"/>
            <a:ext cx="5185873" cy="4462625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1855598"/>
            <a:ext cx="5194583" cy="4462625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noProof="0" dirty="0"/>
              <a:t>Alliance Française de La Haye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22" y="323975"/>
            <a:ext cx="613756" cy="6963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Exercice 1 / Exercic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1732662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14728" y="2017777"/>
            <a:ext cx="5189857" cy="576262"/>
          </a:xfr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err="1"/>
              <a:t>Exercice</a:t>
            </a:r>
            <a:r>
              <a:rPr lang="en-US" dirty="0"/>
              <a:t> / image 1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594040"/>
            <a:ext cx="5189856" cy="339502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87415" y="2021524"/>
            <a:ext cx="5194583" cy="576262"/>
          </a:xfr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err="1"/>
              <a:t>Exercice</a:t>
            </a:r>
            <a:r>
              <a:rPr lang="en-US" dirty="0"/>
              <a:t> / image 2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594040"/>
            <a:ext cx="5194583" cy="339502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2017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noProof="0" dirty="0"/>
              <a:t>Alliance Française de La Haye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22" y="273363"/>
            <a:ext cx="613756" cy="6963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+ page 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-1"/>
            <a:ext cx="12192000" cy="1920241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10000" y="136292"/>
            <a:ext cx="10571998" cy="1189588"/>
          </a:xfrm>
          <a:noFill/>
          <a:ln>
            <a:solidFill>
              <a:schemeClr val="bg1"/>
            </a:solidFill>
          </a:ln>
        </p:spPr>
        <p:txBody>
          <a:bodyPr anchor="ctr"/>
          <a:lstStyle>
            <a:lvl1pPr algn="ctr"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fr-FR" noProof="0" dirty="0"/>
              <a:t>Ajoutez titre</a:t>
            </a:r>
          </a:p>
        </p:txBody>
      </p:sp>
    </p:spTree>
    <p:extLst>
      <p:ext uri="{BB962C8B-B14F-4D97-AF65-F5344CB8AC3E}">
        <p14:creationId xmlns:p14="http://schemas.microsoft.com/office/powerpoint/2010/main" val="1658431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age 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2017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noProof="0" dirty="0"/>
              <a:t>Alliance Française de La Haye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1170" y="177149"/>
            <a:ext cx="613756" cy="6963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14" y="299009"/>
            <a:ext cx="506343" cy="5744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  <a:ln>
            <a:noFill/>
          </a:ln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  <a:ln w="19050"/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  <a:ln w="19050"/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Alliance Française de La Haye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1170" y="177149"/>
            <a:ext cx="613756" cy="69630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889" y="558978"/>
            <a:ext cx="613756" cy="6963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  <a:ln>
            <a:solidFill>
              <a:srgbClr val="DA002E"/>
            </a:solidFill>
          </a:ln>
        </p:spPr>
        <p:txBody>
          <a:bodyPr anchor="ctr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8" y="177148"/>
            <a:ext cx="5535267" cy="6229339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19050">
            <a:solidFill>
              <a:srgbClr val="BFBFBF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  <a:ln w="19050"/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r>
              <a:rPr lang="en-US" dirty="0"/>
              <a:t>2017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r>
              <a:rPr lang="fr-FR" dirty="0"/>
              <a:t>Alliance Française de La Haye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1170" y="177149"/>
            <a:ext cx="613756" cy="69630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  <a:ln>
            <a:solidFill>
              <a:srgbClr val="DA002E"/>
            </a:solidFill>
          </a:ln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 w="19050">
            <a:solidFill>
              <a:srgbClr val="BFBFB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  <a:solidFill>
            <a:schemeClr val="bg1">
              <a:lumMod val="95000"/>
            </a:schemeClr>
          </a:solidFill>
          <a:ln w="19050"/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Alliance Française de La Haye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1170" y="177149"/>
            <a:ext cx="613756" cy="69630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8583" y="238079"/>
            <a:ext cx="506343" cy="5744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+ explic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ctr"/>
          <a:lstStyle>
            <a:lvl1pPr algn="l">
              <a:defRPr sz="4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  <a:solidFill>
            <a:schemeClr val="bg1">
              <a:lumMod val="95000"/>
            </a:schemeClr>
          </a:solidFill>
          <a:ln w="19050"/>
        </p:spPr>
        <p:txBody>
          <a:bodyPr anchor="ctr">
            <a:noAutofit/>
          </a:bodyPr>
          <a:lstStyle>
            <a:lvl1pPr marL="0" indent="0" algn="l">
              <a:buNone/>
              <a:defRPr sz="18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  <a:ln w="19050"/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Alliance Française de La Haye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1170" y="177149"/>
            <a:ext cx="613756" cy="69630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8583" y="238079"/>
            <a:ext cx="506343" cy="5744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gar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1DFDE0E-168C-904C-9DDE-FDDCCFE517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8780" b="4399"/>
          <a:stretch/>
        </p:blipFill>
        <p:spPr>
          <a:xfrm>
            <a:off x="27940" y="0"/>
            <a:ext cx="12164060" cy="6808823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noProof="0" dirty="0"/>
              <a:t>Alliance Française de La Haye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10001" y="544678"/>
            <a:ext cx="5206751" cy="2971051"/>
          </a:xfrm>
          <a:noFill/>
          <a:ln w="19050">
            <a:solidFill>
              <a:srgbClr val="64BEEE"/>
            </a:solidFill>
          </a:ln>
        </p:spPr>
        <p:txBody>
          <a:bodyPr/>
          <a:lstStyle>
            <a:lvl1pPr>
              <a:defRPr sz="6600">
                <a:solidFill>
                  <a:srgbClr val="64BEEE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fr-FR" noProof="0" dirty="0"/>
              <a:t>Leçon 1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97D3298-B214-2C4C-85E6-D41998DCBE4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99536" y="5282220"/>
            <a:ext cx="3027680" cy="711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2050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Alliance Française de La Haye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529470" y="5320831"/>
            <a:ext cx="506343" cy="5744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3868252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5/24/18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250684" y="4974497"/>
            <a:ext cx="613756" cy="6963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gar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0AD3292-A312-2446-B1B8-E5EEB017B2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710" t="13340" r="6710" b="33667"/>
          <a:stretch/>
        </p:blipFill>
        <p:spPr>
          <a:xfrm>
            <a:off x="0" y="29497"/>
            <a:ext cx="12192000" cy="6808824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noProof="0" dirty="0"/>
              <a:t>Alliance Française de La Haye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10001" y="544678"/>
            <a:ext cx="5206751" cy="2971051"/>
          </a:xfrm>
          <a:solidFill>
            <a:schemeClr val="bg1"/>
          </a:solidFill>
          <a:ln w="19050">
            <a:solidFill>
              <a:srgbClr val="80426C"/>
            </a:solidFill>
          </a:ln>
        </p:spPr>
        <p:txBody>
          <a:bodyPr/>
          <a:lstStyle>
            <a:lvl1pPr>
              <a:defRPr sz="6600">
                <a:solidFill>
                  <a:srgbClr val="80426C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fr-FR" noProof="0" dirty="0"/>
              <a:t>Leçon 1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97D3298-B214-2C4C-85E6-D41998DCBE4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99536" y="4060407"/>
            <a:ext cx="3027680" cy="711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705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gar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D62A9CDC-4E05-B14B-B201-A217EFD0C9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37065" b="7088"/>
          <a:stretch/>
        </p:blipFill>
        <p:spPr>
          <a:xfrm>
            <a:off x="0" y="-1"/>
            <a:ext cx="12192000" cy="6808823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noProof="0" dirty="0"/>
              <a:t>Alliance Française de La Haye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10001" y="544678"/>
            <a:ext cx="5206751" cy="2971051"/>
          </a:xfrm>
          <a:solidFill>
            <a:schemeClr val="bg1"/>
          </a:solidFill>
          <a:ln w="19050">
            <a:solidFill>
              <a:srgbClr val="97DDFD"/>
            </a:solidFill>
          </a:ln>
        </p:spPr>
        <p:txBody>
          <a:bodyPr/>
          <a:lstStyle>
            <a:lvl1pPr>
              <a:defRPr sz="6600">
                <a:solidFill>
                  <a:srgbClr val="97DDFD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fr-FR" noProof="0" dirty="0"/>
              <a:t>Leçon 1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97D3298-B214-2C4C-85E6-D41998DCBE4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99536" y="4160568"/>
            <a:ext cx="3027680" cy="711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783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1"/>
            <a:ext cx="12192000" cy="1554480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10000" y="191156"/>
            <a:ext cx="10571998" cy="970450"/>
          </a:xfrm>
        </p:spPr>
        <p:txBody>
          <a:bodyPr/>
          <a:lstStyle/>
          <a:p>
            <a:r>
              <a:rPr lang="fr-FR" noProof="0" dirty="0"/>
              <a:t>Ajouter un titre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1745637"/>
            <a:ext cx="10554574" cy="4113162"/>
          </a:xfrm>
          <a:ln w="19050"/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noProof="0" dirty="0"/>
              <a:t>Alliance Française de La Haye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60" y="314920"/>
            <a:ext cx="613756" cy="69630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o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 hasCustomPrompt="1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dirty="0" err="1"/>
              <a:t>Programme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6156000" y="2286000"/>
            <a:ext cx="4880300" cy="2295525"/>
          </a:xfrm>
        </p:spPr>
        <p:txBody>
          <a:bodyPr anchor="ctr"/>
          <a:lstStyle>
            <a:lvl1pPr marL="342900" indent="-342900">
              <a:buFont typeface="+mj-lt"/>
              <a:buAutoNum type="arabicPeriod"/>
              <a:defRPr/>
            </a:lvl1pPr>
          </a:lstStyle>
          <a:p>
            <a:pPr lvl="0"/>
            <a:r>
              <a:rPr lang="fr-FR" noProof="0" dirty="0"/>
              <a:t>3 images 3 minutes</a:t>
            </a:r>
          </a:p>
          <a:p>
            <a:pPr lvl="0"/>
            <a:r>
              <a:rPr lang="fr-FR" noProof="0" dirty="0"/>
              <a:t>Lexique</a:t>
            </a:r>
          </a:p>
          <a:p>
            <a:pPr lvl="0"/>
            <a:r>
              <a:rPr lang="fr-FR" noProof="0" dirty="0"/>
              <a:t>Grammaire</a:t>
            </a:r>
          </a:p>
          <a:p>
            <a:pPr lvl="0"/>
            <a:r>
              <a:rPr lang="fr-FR" noProof="0" dirty="0"/>
              <a:t>Exercices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2017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Alliance Française de La Haye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1170" y="177149"/>
            <a:ext cx="613756" cy="69630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8583" y="238079"/>
            <a:ext cx="506343" cy="5744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oi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 hasCustomPrompt="1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dirty="0"/>
              <a:t>Devoirs – 01/01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6156000" y="2286000"/>
            <a:ext cx="4880300" cy="2295525"/>
          </a:xfrm>
        </p:spPr>
        <p:txBody>
          <a:bodyPr anchor="ctr"/>
          <a:lstStyle>
            <a:lvl1pPr marL="342900" indent="-342900">
              <a:buFont typeface="+mj-lt"/>
              <a:buAutoNum type="arabicPeriod"/>
              <a:defRPr/>
            </a:lvl1pPr>
            <a:lvl2pPr marL="4572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  <a:defRPr/>
            </a:lvl2pPr>
          </a:lstStyle>
          <a:p>
            <a:pPr lvl="0"/>
            <a:r>
              <a:rPr lang="fr-FR" noProof="0" dirty="0"/>
              <a:t>Cahier d’exercices :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fr-FR" noProof="0" dirty="0"/>
              <a:t>nº1, nº2 page 1</a:t>
            </a:r>
          </a:p>
          <a:p>
            <a:pPr lvl="0"/>
            <a:r>
              <a:rPr lang="fr-FR" noProof="0" dirty="0"/>
              <a:t>Réviser lexique</a:t>
            </a:r>
          </a:p>
          <a:p>
            <a:pPr lvl="0"/>
            <a:r>
              <a:rPr lang="fr-FR" noProof="0" dirty="0"/>
              <a:t>Production écrite nº1 page 1</a:t>
            </a:r>
          </a:p>
          <a:p>
            <a:pPr lvl="0"/>
            <a:r>
              <a:rPr lang="fr-FR" noProof="0" dirty="0"/>
              <a:t>Exercices en ligne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2017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Alliance Française de La Haye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1170" y="177149"/>
            <a:ext cx="613756" cy="69630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8583" y="238079"/>
            <a:ext cx="506343" cy="574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868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résentation de cours : pro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-1"/>
            <a:ext cx="12192000" cy="1920241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10000" y="136292"/>
            <a:ext cx="10571998" cy="1189588"/>
          </a:xfrm>
          <a:noFill/>
          <a:ln>
            <a:solidFill>
              <a:schemeClr val="bg1"/>
            </a:solidFill>
          </a:ln>
        </p:spPr>
        <p:txBody>
          <a:bodyPr anchor="ctr"/>
          <a:lstStyle>
            <a:lvl1pPr algn="ctr"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fr-FR" noProof="0" dirty="0"/>
              <a:t>Cours A1.1 : programme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75A9A98-62A7-9040-9272-A4F8EB6A4C1C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360" y="2330853"/>
            <a:ext cx="4090670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11BE727-C1DD-254A-A584-43E87F1ADBFE}"/>
              </a:ext>
            </a:extLst>
          </p:cNvPr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360" y="4159653"/>
            <a:ext cx="3978275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35B91C6-3F7F-4146-9498-1D778BA3A0E7}"/>
              </a:ext>
            </a:extLst>
          </p:cNvPr>
          <p:cNvPicPr/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5558" y="2330853"/>
            <a:ext cx="3994785" cy="31121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3369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i@nce en ligne [1/2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-1"/>
            <a:ext cx="12192000" cy="2171701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10000" y="136292"/>
            <a:ext cx="10571998" cy="1500822"/>
          </a:xfrm>
          <a:noFill/>
          <a:ln>
            <a:solidFill>
              <a:schemeClr val="bg1"/>
            </a:solidFill>
          </a:ln>
        </p:spPr>
        <p:txBody>
          <a:bodyPr anchor="t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r-FR" noProof="0" dirty="0" err="1"/>
              <a:t>Alli@nce</a:t>
            </a:r>
            <a:r>
              <a:rPr lang="fr-FR" noProof="0" dirty="0"/>
              <a:t> en ligne</a:t>
            </a:r>
            <a:br>
              <a:rPr lang="fr-FR" noProof="0" dirty="0"/>
            </a:br>
            <a:r>
              <a:rPr lang="fr-FR" noProof="0" dirty="0"/>
              <a:t>https://</a:t>
            </a:r>
            <a:r>
              <a:rPr lang="fr-FR" noProof="0" dirty="0" err="1"/>
              <a:t>moodle.aflahaye.nl</a:t>
            </a:r>
            <a:endParaRPr lang="fr-FR" noProof="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153735A-45DD-AE44-AAAE-869DAA5796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88920" y="2083117"/>
            <a:ext cx="2929953" cy="450761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9D47736-FBFF-8C48-BEC1-397F8E5D865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095998" y="2307993"/>
            <a:ext cx="2788921" cy="4290648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136292"/>
            <a:ext cx="10571998" cy="9704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fr-FR" noProof="0" dirty="0"/>
              <a:t>Modèle Alliance Française La Haye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1343449"/>
            <a:ext cx="10563285" cy="4740167"/>
          </a:xfrm>
          <a:prstGeom prst="rect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559296"/>
            <a:ext cx="8644320" cy="24952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fr-FR" dirty="0"/>
              <a:t>Alliance Française de La Haye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443698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6318224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331" y="372999"/>
            <a:ext cx="438108" cy="49703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E753031-D4F8-4442-AEBB-37D006C0A49F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alphaModFix amt="50000"/>
          </a:blip>
          <a:stretch>
            <a:fillRect/>
          </a:stretch>
        </p:blipFill>
        <p:spPr>
          <a:xfrm>
            <a:off x="11112000" y="6598431"/>
            <a:ext cx="1080000" cy="253290"/>
          </a:xfrm>
          <a:prstGeom prst="rect">
            <a:avLst/>
          </a:prstGeom>
          <a:effectLst>
            <a:outerShdw sx="1000" sy="1000" algn="ctr" rotWithShape="0">
              <a:srgbClr val="000000"/>
            </a:outerShdw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7" r:id="rId2"/>
    <p:sldLayoutId id="2147483668" r:id="rId3"/>
    <p:sldLayoutId id="2147483669" r:id="rId4"/>
    <p:sldLayoutId id="2147483650" r:id="rId5"/>
    <p:sldLayoutId id="2147483661" r:id="rId6"/>
    <p:sldLayoutId id="2147483670" r:id="rId7"/>
    <p:sldLayoutId id="2147483672" r:id="rId8"/>
    <p:sldLayoutId id="2147483654" r:id="rId9"/>
    <p:sldLayoutId id="2147483671" r:id="rId10"/>
    <p:sldLayoutId id="2147483651" r:id="rId11"/>
    <p:sldLayoutId id="2147483652" r:id="rId12"/>
    <p:sldLayoutId id="2147483653" r:id="rId13"/>
    <p:sldLayoutId id="2147483673" r:id="rId14"/>
    <p:sldLayoutId id="2147483655" r:id="rId15"/>
    <p:sldLayoutId id="2147483656" r:id="rId16"/>
    <p:sldLayoutId id="2147483663" r:id="rId17"/>
    <p:sldLayoutId id="2147483657" r:id="rId18"/>
    <p:sldLayoutId id="2147483666" r:id="rId19"/>
    <p:sldLayoutId id="2147483658" r:id="rId20"/>
    <p:sldLayoutId id="2147483659" r:id="rId2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000" b="0" kern="1200" cap="none" spc="0">
          <a:ln>
            <a:noFill/>
          </a:ln>
          <a:solidFill>
            <a:schemeClr val="bg1"/>
          </a:solidFill>
          <a:effectLst/>
          <a:latin typeface="Roboto" panose="02000000000000000000" pitchFamily="2" charset="0"/>
          <a:ea typeface="Roboto" panose="02000000000000000000" pitchFamily="2" charset="0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>
              <a:lumMod val="50000"/>
              <a:lumOff val="50000"/>
            </a:schemeClr>
          </a:solidFill>
          <a:latin typeface="Georgia" panose="02040502050405020303" pitchFamily="18" charset="0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>
              <a:lumMod val="50000"/>
              <a:lumOff val="50000"/>
            </a:schemeClr>
          </a:solidFill>
          <a:latin typeface="Georgia" panose="02040502050405020303" pitchFamily="18" charset="0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>
              <a:lumMod val="50000"/>
              <a:lumOff val="50000"/>
            </a:schemeClr>
          </a:solidFill>
          <a:latin typeface="Georgia" panose="02040502050405020303" pitchFamily="18" charset="0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>
              <a:lumMod val="50000"/>
              <a:lumOff val="50000"/>
            </a:schemeClr>
          </a:solidFill>
          <a:latin typeface="Georgia" panose="02040502050405020303" pitchFamily="18" charset="0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>
              <a:lumMod val="50000"/>
              <a:lumOff val="50000"/>
            </a:schemeClr>
          </a:solidFill>
          <a:latin typeface="Georgia" panose="02040502050405020303" pitchFamily="18" charset="0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Exemple d’activités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Exemples d’activités à utiliser pour animer une classe en ligne</a:t>
            </a:r>
          </a:p>
        </p:txBody>
      </p:sp>
    </p:spTree>
    <p:extLst>
      <p:ext uri="{BB962C8B-B14F-4D97-AF65-F5344CB8AC3E}">
        <p14:creationId xmlns:p14="http://schemas.microsoft.com/office/powerpoint/2010/main" val="13158864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F3EE0-E349-414B-B947-86ADCD963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À bientôt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412348-EAE0-1444-8007-0988594E55D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5248600" cy="2295525"/>
          </a:xfrm>
        </p:spPr>
        <p:txBody>
          <a:bodyPr/>
          <a:lstStyle/>
          <a:p>
            <a:pPr marL="0" indent="0" algn="ctr">
              <a:buNone/>
            </a:pPr>
            <a:r>
              <a:rPr lang="fr-FR" dirty="0"/>
              <a:t>Vous avez d’autres types d’activités à </a:t>
            </a:r>
            <a:r>
              <a:rPr lang="fr-FR" b="1" dirty="0"/>
              <a:t>partager</a:t>
            </a:r>
            <a:r>
              <a:rPr lang="fr-FR" dirty="0"/>
              <a:t> ?</a:t>
            </a:r>
          </a:p>
          <a:p>
            <a:pPr marL="0" indent="0" algn="ctr">
              <a:buNone/>
            </a:pPr>
            <a:r>
              <a:rPr lang="fr-FR" dirty="0"/>
              <a:t>N’hésitez pas à les envoyer sur </a:t>
            </a:r>
            <a:r>
              <a:rPr lang="fr-FR" dirty="0" err="1"/>
              <a:t>moodle</a:t>
            </a:r>
            <a:r>
              <a:rPr lang="fr-FR" dirty="0"/>
              <a:t> via « mutualisation pédagogique ».</a:t>
            </a:r>
          </a:p>
        </p:txBody>
      </p:sp>
    </p:spTree>
    <p:extLst>
      <p:ext uri="{BB962C8B-B14F-4D97-AF65-F5344CB8AC3E}">
        <p14:creationId xmlns:p14="http://schemas.microsoft.com/office/powerpoint/2010/main" val="1300845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421BD-7AC2-1D4C-A277-94FD480E0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Exemples d’activités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59C616-7A1F-334B-A440-42FC6F8C39F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Textes à trous</a:t>
            </a:r>
          </a:p>
          <a:p>
            <a:r>
              <a:rPr lang="fr-FR" dirty="0"/>
              <a:t>Association</a:t>
            </a:r>
          </a:p>
          <a:p>
            <a:r>
              <a:rPr lang="fr-FR" dirty="0"/>
              <a:t>Entourez</a:t>
            </a:r>
          </a:p>
          <a:p>
            <a:r>
              <a:rPr lang="fr-FR" dirty="0"/>
              <a:t>Quiz (vrai/faux)</a:t>
            </a:r>
          </a:p>
          <a:p>
            <a:r>
              <a:rPr lang="fr-FR" dirty="0"/>
              <a:t>Quiz (A/B/C/D)</a:t>
            </a:r>
          </a:p>
          <a:p>
            <a:r>
              <a:rPr lang="fr-FR" dirty="0"/>
              <a:t>Bingo !</a:t>
            </a:r>
          </a:p>
        </p:txBody>
      </p:sp>
    </p:spTree>
    <p:extLst>
      <p:ext uri="{BB962C8B-B14F-4D97-AF65-F5344CB8AC3E}">
        <p14:creationId xmlns:p14="http://schemas.microsoft.com/office/powerpoint/2010/main" val="31934353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94595-C294-7146-985E-BAADB91FF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Les verbes réguliers en –</a:t>
            </a:r>
            <a:r>
              <a:rPr lang="fr-FR" b="1" dirty="0" err="1"/>
              <a:t>ir</a:t>
            </a:r>
            <a:br>
              <a:rPr lang="fr-FR" b="1" dirty="0"/>
            </a:br>
            <a:r>
              <a:rPr lang="fr-FR" sz="2000" dirty="0"/>
              <a:t>Ecrivez la forme correcte du verbe entre parenthèses au présent de l’indicatif.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F7FC82-0302-2944-89AA-3A2AD29624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  <a:buFont typeface="+mj-lt"/>
              <a:buAutoNum type="arabicPeriod"/>
            </a:pPr>
            <a:r>
              <a:rPr lang="fr-FR" dirty="0"/>
              <a:t>Nous </a:t>
            </a:r>
            <a:r>
              <a:rPr lang="fr-FR" i="1" dirty="0"/>
              <a:t>(finir) </a:t>
            </a:r>
            <a:r>
              <a:rPr lang="fr-FR" dirty="0"/>
              <a:t>								nos devoirs à minuit. </a:t>
            </a:r>
          </a:p>
          <a:p>
            <a:pPr>
              <a:lnSpc>
                <a:spcPct val="200000"/>
              </a:lnSpc>
              <a:buFont typeface="+mj-lt"/>
              <a:buAutoNum type="arabicPeriod"/>
            </a:pPr>
            <a:r>
              <a:rPr lang="fr-FR" dirty="0"/>
              <a:t>Les étudiants </a:t>
            </a:r>
            <a:r>
              <a:rPr lang="fr-FR" i="1" dirty="0"/>
              <a:t>(réussir)</a:t>
            </a:r>
            <a:r>
              <a:rPr lang="fr-FR" dirty="0"/>
              <a:t>						quand ils étudient sérieusement.</a:t>
            </a:r>
          </a:p>
          <a:p>
            <a:pPr>
              <a:lnSpc>
                <a:spcPct val="200000"/>
              </a:lnSpc>
              <a:buFont typeface="+mj-lt"/>
              <a:buAutoNum type="arabicPeriod"/>
            </a:pPr>
            <a:r>
              <a:rPr lang="fr-FR" dirty="0"/>
              <a:t>Tu </a:t>
            </a:r>
            <a:r>
              <a:rPr lang="fr-FR" i="1" dirty="0"/>
              <a:t>(obéir)</a:t>
            </a:r>
            <a:r>
              <a:rPr lang="fr-FR" dirty="0"/>
              <a:t>								toujours à la police.</a:t>
            </a:r>
          </a:p>
          <a:p>
            <a:pPr>
              <a:lnSpc>
                <a:spcPct val="200000"/>
              </a:lnSpc>
              <a:buFont typeface="+mj-lt"/>
              <a:buAutoNum type="arabicPeriod"/>
            </a:pPr>
            <a:r>
              <a:rPr lang="fr-FR" dirty="0"/>
              <a:t>Je </a:t>
            </a:r>
            <a:r>
              <a:rPr lang="fr-FR" i="1" dirty="0"/>
              <a:t>(réfléchir)</a:t>
            </a:r>
            <a:r>
              <a:rPr lang="fr-FR" dirty="0"/>
              <a:t> 								souvent à mes problèmes.</a:t>
            </a:r>
          </a:p>
          <a:p>
            <a:pPr>
              <a:lnSpc>
                <a:spcPct val="200000"/>
              </a:lnSpc>
              <a:buFont typeface="+mj-lt"/>
              <a:buAutoNum type="arabicPeriod"/>
            </a:pPr>
            <a:r>
              <a:rPr lang="fr-FR" dirty="0"/>
              <a:t>On </a:t>
            </a:r>
            <a:r>
              <a:rPr lang="fr-FR" i="1" dirty="0"/>
              <a:t>(maigrir)</a:t>
            </a:r>
            <a:r>
              <a:rPr lang="fr-FR" dirty="0"/>
              <a:t>								si on ne mange pas assez.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464B1AA-12EE-944A-9EB5-C448CA4D2898}"/>
              </a:ext>
            </a:extLst>
          </p:cNvPr>
          <p:cNvSpPr/>
          <p:nvPr/>
        </p:nvSpPr>
        <p:spPr>
          <a:xfrm>
            <a:off x="2521528" y="2341418"/>
            <a:ext cx="3241963" cy="4156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B45192E-E350-C042-ACF9-FAA2CE56C8C5}"/>
              </a:ext>
            </a:extLst>
          </p:cNvPr>
          <p:cNvSpPr/>
          <p:nvPr/>
        </p:nvSpPr>
        <p:spPr>
          <a:xfrm>
            <a:off x="3588327" y="3034181"/>
            <a:ext cx="2175164" cy="4156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29E1BC9-22D2-D04F-9A33-3E0559AF1A0A}"/>
              </a:ext>
            </a:extLst>
          </p:cNvPr>
          <p:cNvSpPr/>
          <p:nvPr/>
        </p:nvSpPr>
        <p:spPr>
          <a:xfrm>
            <a:off x="2521527" y="3726944"/>
            <a:ext cx="3241963" cy="4156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AB02037-6E2D-674E-A0AF-C7FAB386E3B1}"/>
              </a:ext>
            </a:extLst>
          </p:cNvPr>
          <p:cNvSpPr/>
          <p:nvPr/>
        </p:nvSpPr>
        <p:spPr>
          <a:xfrm>
            <a:off x="2646218" y="4419707"/>
            <a:ext cx="3117272" cy="4156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1A80850-363E-FF40-8FD8-F45518DB72C3}"/>
              </a:ext>
            </a:extLst>
          </p:cNvPr>
          <p:cNvSpPr/>
          <p:nvPr/>
        </p:nvSpPr>
        <p:spPr>
          <a:xfrm>
            <a:off x="2646218" y="5112470"/>
            <a:ext cx="3117272" cy="4156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71295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1865D3-5D7E-774B-BA2A-B02202407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Lexique : les contraires</a:t>
            </a:r>
            <a:br>
              <a:rPr lang="fr-FR" dirty="0"/>
            </a:br>
            <a:r>
              <a:rPr lang="fr-FR" sz="2000" dirty="0"/>
              <a:t>Reliez les antonymes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2C2667E-71BE-504F-93EC-E929515A7369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810000" y="2338916"/>
          <a:ext cx="10572000" cy="3699935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643000">
                  <a:extLst>
                    <a:ext uri="{9D8B030D-6E8A-4147-A177-3AD203B41FA5}">
                      <a16:colId xmlns:a16="http://schemas.microsoft.com/office/drawing/2014/main" val="1118686440"/>
                    </a:ext>
                  </a:extLst>
                </a:gridCol>
                <a:gridCol w="2643000">
                  <a:extLst>
                    <a:ext uri="{9D8B030D-6E8A-4147-A177-3AD203B41FA5}">
                      <a16:colId xmlns:a16="http://schemas.microsoft.com/office/drawing/2014/main" val="2228401087"/>
                    </a:ext>
                  </a:extLst>
                </a:gridCol>
                <a:gridCol w="2643000">
                  <a:extLst>
                    <a:ext uri="{9D8B030D-6E8A-4147-A177-3AD203B41FA5}">
                      <a16:colId xmlns:a16="http://schemas.microsoft.com/office/drawing/2014/main" val="2080857536"/>
                    </a:ext>
                  </a:extLst>
                </a:gridCol>
                <a:gridCol w="2643000">
                  <a:extLst>
                    <a:ext uri="{9D8B030D-6E8A-4147-A177-3AD203B41FA5}">
                      <a16:colId xmlns:a16="http://schemas.microsoft.com/office/drawing/2014/main" val="2257165"/>
                    </a:ext>
                  </a:extLst>
                </a:gridCol>
              </a:tblGrid>
              <a:tr h="739987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bg2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Humide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2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◎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>
                          <a:solidFill>
                            <a:schemeClr val="bg2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◎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bg2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Détester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6956419"/>
                  </a:ext>
                </a:extLst>
              </a:tr>
              <a:tr h="739987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bg2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L’intérieur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2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◎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>
                          <a:solidFill>
                            <a:schemeClr val="bg2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◎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bg2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Derrière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8859487"/>
                  </a:ext>
                </a:extLst>
              </a:tr>
              <a:tr h="739987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bg2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Adorer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2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◎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>
                          <a:solidFill>
                            <a:schemeClr val="bg2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◎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bg2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L’extérieur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78733217"/>
                  </a:ext>
                </a:extLst>
              </a:tr>
              <a:tr h="739987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bg2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Se lever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2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◎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>
                          <a:solidFill>
                            <a:schemeClr val="bg2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◎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bg2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Sec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11921800"/>
                  </a:ext>
                </a:extLst>
              </a:tr>
              <a:tr h="739987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bg2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Devant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2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◎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>
                          <a:solidFill>
                            <a:schemeClr val="bg2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◎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bg2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Se coucher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290224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10033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1865D3-5D7E-774B-BA2A-B02202407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La France métropolitaine</a:t>
            </a:r>
            <a:br>
              <a:rPr lang="fr-FR" dirty="0"/>
            </a:br>
            <a:r>
              <a:rPr lang="fr-FR" sz="2000" dirty="0"/>
              <a:t>Où se trouve Paris ? </a:t>
            </a:r>
            <a:r>
              <a:rPr lang="fr-FR" sz="2000" b="1" dirty="0"/>
              <a:t>Entourez</a:t>
            </a:r>
            <a:r>
              <a:rPr lang="fr-FR" sz="2000" dirty="0"/>
              <a:t> la géolocalisation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D4C665-B8F7-F44A-996A-922A7B7E10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6858" y="2019300"/>
            <a:ext cx="3831729" cy="447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2695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3CEAA-A683-4840-B1F4-799C45978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Quiz</a:t>
            </a:r>
            <a:br>
              <a:rPr lang="fr-FR" dirty="0"/>
            </a:br>
            <a:r>
              <a:rPr lang="fr-FR" sz="2000" dirty="0"/>
              <a:t>Répondez par « vrai » ou « faux »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027BF4-827C-7645-8109-FDBD1E72468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fr-FR" sz="2000" dirty="0"/>
              <a:t>Les vendanges ont traditionnellement lieu en juillet.</a:t>
            </a:r>
          </a:p>
        </p:txBody>
      </p:sp>
    </p:spTree>
    <p:extLst>
      <p:ext uri="{BB962C8B-B14F-4D97-AF65-F5344CB8AC3E}">
        <p14:creationId xmlns:p14="http://schemas.microsoft.com/office/powerpoint/2010/main" val="25992066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3CEAA-A683-4840-B1F4-799C45978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Quiz</a:t>
            </a:r>
            <a:br>
              <a:rPr lang="fr-FR" dirty="0"/>
            </a:br>
            <a:r>
              <a:rPr lang="fr-FR" sz="2000" dirty="0"/>
              <a:t>Quel jour de la semaine est le jour de repos habituel en France 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027BF4-827C-7645-8109-FDBD1E72468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+mj-lt"/>
              <a:buAutoNum type="alphaUcPeriod"/>
            </a:pPr>
            <a:r>
              <a:rPr lang="fr-FR" sz="2000" dirty="0"/>
              <a:t>le dimanche</a:t>
            </a:r>
          </a:p>
          <a:p>
            <a:pPr>
              <a:lnSpc>
                <a:spcPct val="150000"/>
              </a:lnSpc>
              <a:buFont typeface="+mj-lt"/>
              <a:buAutoNum type="alphaUcPeriod"/>
            </a:pPr>
            <a:r>
              <a:rPr lang="fr-FR" sz="2000" dirty="0"/>
              <a:t>le vendredi</a:t>
            </a:r>
          </a:p>
          <a:p>
            <a:pPr>
              <a:lnSpc>
                <a:spcPct val="150000"/>
              </a:lnSpc>
              <a:buFont typeface="+mj-lt"/>
              <a:buAutoNum type="alphaUcPeriod"/>
            </a:pPr>
            <a:r>
              <a:rPr lang="fr-FR" sz="2000" dirty="0"/>
              <a:t>le samedi</a:t>
            </a:r>
          </a:p>
          <a:p>
            <a:pPr>
              <a:lnSpc>
                <a:spcPct val="150000"/>
              </a:lnSpc>
              <a:buFont typeface="+mj-lt"/>
              <a:buAutoNum type="alphaUcPeriod"/>
            </a:pPr>
            <a:r>
              <a:rPr lang="fr-FR" sz="2000" dirty="0"/>
              <a:t>le jeudi</a:t>
            </a:r>
          </a:p>
        </p:txBody>
      </p:sp>
    </p:spTree>
    <p:extLst>
      <p:ext uri="{BB962C8B-B14F-4D97-AF65-F5344CB8AC3E}">
        <p14:creationId xmlns:p14="http://schemas.microsoft.com/office/powerpoint/2010/main" val="917530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3F57F54-7114-2741-889C-D101FB865E6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5000"/>
          </a:blip>
          <a:stretch>
            <a:fillRect/>
          </a:stretch>
        </p:blipFill>
        <p:spPr>
          <a:xfrm>
            <a:off x="838200" y="0"/>
            <a:ext cx="10287000" cy="6858000"/>
          </a:xfrm>
          <a:prstGeom prst="rect">
            <a:avLst/>
          </a:prstGeom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1BE98C4-69D5-A34A-A20D-72E4C668A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Bingo</a:t>
            </a:r>
            <a:br>
              <a:rPr lang="fr-FR" dirty="0"/>
            </a:br>
            <a:r>
              <a:rPr lang="fr-FR" sz="2000" dirty="0"/>
              <a:t>Consigne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F55DD7-3F53-6544-8744-260EE3EEC2B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fr-FR" sz="2000" b="1" dirty="0"/>
              <a:t>Entourez</a:t>
            </a:r>
            <a:r>
              <a:rPr lang="fr-FR" sz="2000" dirty="0"/>
              <a:t> le nombre que vous aller entendre sur votre carte, dès qu’une ligne est complétée dites BINGO !</a:t>
            </a:r>
          </a:p>
        </p:txBody>
      </p:sp>
    </p:spTree>
    <p:extLst>
      <p:ext uri="{BB962C8B-B14F-4D97-AF65-F5344CB8AC3E}">
        <p14:creationId xmlns:p14="http://schemas.microsoft.com/office/powerpoint/2010/main" val="1109212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21DE76A-D404-D64F-B0E6-9927B2436B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48" y="965200"/>
            <a:ext cx="11802071" cy="503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0275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da002e">
      <a:dk1>
        <a:srgbClr val="000000"/>
      </a:dk1>
      <a:lt1>
        <a:srgbClr val="FFFFFF"/>
      </a:lt1>
      <a:dk2>
        <a:srgbClr val="212121"/>
      </a:dk2>
      <a:lt2>
        <a:srgbClr val="636363"/>
      </a:lt2>
      <a:accent1>
        <a:srgbClr val="DA002E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li@nce_2018" id="{D46DF271-A350-1643-B8F7-554CA6F72E6F}" vid="{336863ED-91E9-C740-88CA-CA05DEA0A47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Quotable</Template>
  <TotalTime>2</TotalTime>
  <Words>136</Words>
  <Application>Microsoft Macintosh PowerPoint</Application>
  <PresentationFormat>Widescreen</PresentationFormat>
  <Paragraphs>56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Georgia</vt:lpstr>
      <vt:lpstr>Roboto</vt:lpstr>
      <vt:lpstr>Wingdings</vt:lpstr>
      <vt:lpstr>Wingdings 2</vt:lpstr>
      <vt:lpstr>Quotable</vt:lpstr>
      <vt:lpstr>Exemple d’activités</vt:lpstr>
      <vt:lpstr>Exemples d’activités</vt:lpstr>
      <vt:lpstr>Les verbes réguliers en –ir Ecrivez la forme correcte du verbe entre parenthèses au présent de l’indicatif.</vt:lpstr>
      <vt:lpstr>Lexique : les contraires Reliez les antonymes</vt:lpstr>
      <vt:lpstr>La France métropolitaine Où se trouve Paris ? Entourez la géolocalisation</vt:lpstr>
      <vt:lpstr>Quiz Répondez par « vrai » ou « faux »</vt:lpstr>
      <vt:lpstr>Quiz Quel jour de la semaine est le jour de repos habituel en France ?</vt:lpstr>
      <vt:lpstr>Bingo Consigne</vt:lpstr>
      <vt:lpstr>PowerPoint Presentation</vt:lpstr>
      <vt:lpstr>À bientôt</vt:lpstr>
    </vt:vector>
  </TitlesOfParts>
  <Manager>Aurélien DARIE</Manager>
  <Company/>
  <LinksUpToDate>false</LinksUpToDate>
  <SharedDoc>false</SharedDoc>
  <HyperlinkBase/>
  <HyperlinksChanged>false</HyperlinksChanged>
  <AppVersion>16.0013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Exemple d’activités</dc:title>
  <dc:subject/>
  <dc:creator>Elearning AFLH</dc:creator>
  <cp:keywords>moodle, présentation de cours, powerpoint</cp:keywords>
  <dc:description>Modèle powerpoint de présentation de cours avec différents titre et les pages de présentation de Alli@nce en ligne.</dc:description>
  <cp:lastModifiedBy>Elearning AFLH</cp:lastModifiedBy>
  <cp:revision>1</cp:revision>
  <dcterms:created xsi:type="dcterms:W3CDTF">2018-05-24T12:34:02Z</dcterms:created>
  <dcterms:modified xsi:type="dcterms:W3CDTF">2018-05-24T12:36:33Z</dcterms:modified>
  <cp:category>Présentation de cours</cp:category>
</cp:coreProperties>
</file>